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0" r:id="rId3"/>
    <p:sldId id="301" r:id="rId4"/>
    <p:sldId id="272" r:id="rId5"/>
    <p:sldId id="274" r:id="rId6"/>
    <p:sldId id="298" r:id="rId7"/>
    <p:sldId id="260" r:id="rId8"/>
    <p:sldId id="278" r:id="rId9"/>
    <p:sldId id="279" r:id="rId10"/>
    <p:sldId id="280" r:id="rId11"/>
    <p:sldId id="284" r:id="rId12"/>
    <p:sldId id="283" r:id="rId13"/>
    <p:sldId id="269" r:id="rId14"/>
    <p:sldId id="292" r:id="rId15"/>
    <p:sldId id="287" r:id="rId16"/>
    <p:sldId id="293" r:id="rId17"/>
    <p:sldId id="288" r:id="rId18"/>
    <p:sldId id="289" r:id="rId19"/>
    <p:sldId id="290" r:id="rId20"/>
    <p:sldId id="291" r:id="rId21"/>
    <p:sldId id="286" r:id="rId22"/>
    <p:sldId id="299" r:id="rId23"/>
    <p:sldId id="263" r:id="rId24"/>
    <p:sldId id="295" r:id="rId25"/>
    <p:sldId id="297" r:id="rId26"/>
    <p:sldId id="275" r:id="rId27"/>
    <p:sldId id="276" r:id="rId28"/>
    <p:sldId id="270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3EB"/>
    <a:srgbClr val="FF72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231" autoAdjust="0"/>
  </p:normalViewPr>
  <p:slideViewPr>
    <p:cSldViewPr>
      <p:cViewPr varScale="1">
        <p:scale>
          <a:sx n="60" d="100"/>
          <a:sy n="60" d="100"/>
        </p:scale>
        <p:origin x="6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BC619676-F383-416F-A88B-8CB7DD262DB4}" type="datetimeFigureOut">
              <a:rPr lang="ko-KR" altLang="en-US" smtClean="0"/>
              <a:pPr/>
              <a:t>2023-06-08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5388D35A-F7A9-4E34-9ED1-0BEB022078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1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빅데이터 기반 프로젝트로 들어볼래</a:t>
            </a:r>
            <a:r>
              <a:rPr lang="en-US" altLang="ko-KR" dirty="0" smtClean="0"/>
              <a:t>?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34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</a:p>
          <a:p>
            <a:r>
              <a:rPr lang="ko-KR" altLang="en-US" dirty="0" smtClean="0"/>
              <a:t>구글드라이브를 사용하여 자료를 공유하고</a:t>
            </a:r>
          </a:p>
          <a:p>
            <a:r>
              <a:rPr lang="ko-KR" altLang="en-US" dirty="0" smtClean="0"/>
              <a:t>카카오 오븐을 사용하여 회의록을 작성하며</a:t>
            </a:r>
          </a:p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,html/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로 프로젝트를 관리합니다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1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프로젝트일정은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24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~26</a:t>
            </a:r>
            <a:r>
              <a:rPr lang="ko-KR" altLang="en-US" dirty="0" smtClean="0"/>
              <a:t>일까지 </a:t>
            </a:r>
            <a:r>
              <a:rPr lang="ko-KR" altLang="en-US" dirty="0" err="1" smtClean="0"/>
              <a:t>사전계획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주제선정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자료조사 와 </a:t>
            </a:r>
            <a:r>
              <a:rPr lang="ko-KR" altLang="en-US" dirty="0" err="1" smtClean="0"/>
              <a:t>기획안</a:t>
            </a:r>
            <a:r>
              <a:rPr lang="ko-KR" altLang="en-US" dirty="0" smtClean="0"/>
              <a:t> 발표를 마치고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일까지 데이터 </a:t>
            </a:r>
            <a:r>
              <a:rPr lang="ko-KR" altLang="en-US" dirty="0" err="1" smtClean="0"/>
              <a:t>전처리와</a:t>
            </a:r>
            <a:r>
              <a:rPr lang="ko-KR" altLang="en-US" dirty="0" smtClean="0"/>
              <a:t> 추천 시스템을 구현하고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~6</a:t>
            </a:r>
            <a:r>
              <a:rPr lang="ko-KR" altLang="en-US" dirty="0" smtClean="0"/>
              <a:t>일까지 웹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를 제작하고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~9</a:t>
            </a:r>
            <a:r>
              <a:rPr lang="ko-KR" altLang="en-US" dirty="0" smtClean="0"/>
              <a:t>일까지 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제작과 발표를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93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마치며</a:t>
            </a:r>
            <a:r>
              <a:rPr lang="ko-KR" altLang="en-US" baseline="0" dirty="0" smtClean="0"/>
              <a:t> 순서로 발표하겠습니다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437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도전했조에서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김유미 </a:t>
            </a:r>
            <a:r>
              <a:rPr lang="ko-KR" altLang="en-US" dirty="0" err="1" smtClean="0"/>
              <a:t>조장님은</a:t>
            </a:r>
            <a:r>
              <a:rPr lang="ko-KR" altLang="en-US" dirty="0" smtClean="0"/>
              <a:t> 시스템 설계와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김화영님은</a:t>
            </a:r>
            <a:r>
              <a:rPr lang="ko-KR" altLang="en-US" dirty="0" smtClean="0"/>
              <a:t> 발표와 </a:t>
            </a:r>
            <a:r>
              <a:rPr lang="ko-KR" altLang="en-US" dirty="0" err="1" smtClean="0"/>
              <a:t>추천시스템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담당하고</a:t>
            </a:r>
          </a:p>
          <a:p>
            <a:r>
              <a:rPr lang="ko-KR" altLang="en-US" dirty="0" err="1" smtClean="0"/>
              <a:t>최가람님은</a:t>
            </a:r>
            <a:r>
              <a:rPr lang="ko-KR" altLang="en-US" dirty="0" smtClean="0"/>
              <a:t> 데이터셋가공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피피티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담당합니다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6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노래 가사 요약 시스템을 개발해 보고 싶었지만 </a:t>
            </a:r>
            <a:endParaRPr lang="en-US" altLang="ko-KR" dirty="0" smtClean="0"/>
          </a:p>
          <a:p>
            <a:r>
              <a:rPr lang="ko-KR" altLang="en-US" dirty="0" smtClean="0"/>
              <a:t>능력의 한계에 부딪혔습니다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글에 대한 요약은 </a:t>
            </a:r>
            <a:r>
              <a:rPr lang="ko-KR" altLang="en-US" baseline="0" dirty="0" err="1" smtClean="0"/>
              <a:t>딥러닝이</a:t>
            </a:r>
            <a:r>
              <a:rPr lang="ko-KR" altLang="en-US" baseline="0" dirty="0" smtClean="0"/>
              <a:t> 요구되어야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우리 능력으로 구현 할 수 있는 비슷한 서비스가 무엇이 있을까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빅데이터셋구축을 해서 </a:t>
            </a:r>
            <a:r>
              <a:rPr lang="ko-KR" altLang="en-US" baseline="0" dirty="0" err="1" smtClean="0"/>
              <a:t>머신러닝을</a:t>
            </a:r>
            <a:r>
              <a:rPr lang="ko-KR" altLang="en-US" baseline="0" dirty="0" smtClean="0"/>
              <a:t> 적용한 추천시스템으로 노래 추천을 해볼까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고민하다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무엇을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사용자가 듣고 싶은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비슷한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잘 알려지지 않은 노래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사람들이 듣는 노래를 해보자 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노래 정보를 수집하여 </a:t>
            </a:r>
            <a:r>
              <a:rPr lang="ko-KR" altLang="en-US" baseline="0" dirty="0" err="1" smtClean="0"/>
              <a:t>노래가사의</a:t>
            </a:r>
            <a:r>
              <a:rPr lang="ko-KR" altLang="en-US" baseline="0" dirty="0" smtClean="0"/>
              <a:t> 코사인유사도를 구해 웹 페이지에 적용한 노래 추천 시스템을 만들게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0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노래 정보는 디지털데일리에 </a:t>
            </a:r>
            <a:r>
              <a:rPr lang="en-US" altLang="ko-KR" dirty="0" smtClean="0"/>
              <a:t>2023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9</a:t>
            </a:r>
            <a:r>
              <a:rPr lang="ko-KR" altLang="en-US" dirty="0" smtClean="0"/>
              <a:t>일자로 멜론을 가장 많은 이용한 기사를 토대로 멜론에서 크롤링하기도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155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openweathermap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geoplugin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 </a:t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접속된 주소의 위도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경도를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openweatherapi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전송 후 날씨 정보 입수</a:t>
            </a: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openweatherapi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서비스되는 날씨를 흐림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맑음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 으로 나누어 우리가 가진 플레이리스트 데이터 셋과 결합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8D35A-F7A9-4E34-9ED1-0BEB022078A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78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87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</a:t>
            </a:r>
          </a:p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뷰티플숩을</a:t>
            </a:r>
            <a:r>
              <a:rPr lang="ko-KR" altLang="en-US" dirty="0" smtClean="0"/>
              <a:t> 이용하여 데이터를 확보하고</a:t>
            </a:r>
          </a:p>
          <a:p>
            <a:r>
              <a:rPr lang="ko-KR" altLang="en-US" dirty="0" err="1" smtClean="0"/>
              <a:t>사이킷런을</a:t>
            </a:r>
            <a:r>
              <a:rPr lang="ko-KR" altLang="en-US" dirty="0" smtClean="0"/>
              <a:t> 이용하여 추천 시스템을 개발할 것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프로젝트를 통해</a:t>
            </a:r>
          </a:p>
          <a:p>
            <a:r>
              <a:rPr lang="ko-KR" altLang="en-US" dirty="0" smtClean="0"/>
              <a:t>사용자들에게 새로운 음악을 추천함 </a:t>
            </a:r>
            <a:r>
              <a:rPr lang="ko-KR" altLang="en-US" dirty="0" err="1" smtClean="0"/>
              <a:t>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감상의 즐거움이 더 해지며 또한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아티스트나 작곡가의 음악에 대한 노래 홍보 기회를 제공할 수 있기를 기대합니다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0D5BD-29E1-42E1-8111-76E62842748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4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95.png"/><Relationship Id="rId3" Type="http://schemas.openxmlformats.org/officeDocument/2006/relationships/image" Target="../media/image58.png"/><Relationship Id="rId7" Type="http://schemas.openxmlformats.org/officeDocument/2006/relationships/image" Target="../media/image2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9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95.png"/><Relationship Id="rId3" Type="http://schemas.openxmlformats.org/officeDocument/2006/relationships/image" Target="../media/image58.png"/><Relationship Id="rId7" Type="http://schemas.openxmlformats.org/officeDocument/2006/relationships/image" Target="../media/image2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93.png"/><Relationship Id="rId5" Type="http://schemas.openxmlformats.org/officeDocument/2006/relationships/image" Target="../media/image34.png"/><Relationship Id="rId15" Type="http://schemas.openxmlformats.org/officeDocument/2006/relationships/image" Target="../media/image97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82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67.png"/><Relationship Id="rId5" Type="http://schemas.openxmlformats.org/officeDocument/2006/relationships/image" Target="../media/image104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6385" y="4627002"/>
            <a:ext cx="13712944" cy="21082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들어볼래</a:t>
            </a:r>
            <a:r>
              <a:rPr lang="en-US" altLang="ko-KR" sz="13100" kern="0" spc="-50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?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4500" y="3029677"/>
            <a:ext cx="1167671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빅데이터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7500" kern="0" dirty="0" err="1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기반</a:t>
            </a:r>
            <a:r>
              <a:rPr lang="en-US" altLang="ko-KR" sz="7500" kern="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altLang="ko-KR" sz="7500" kern="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</a:t>
            </a:r>
            <a:endParaRPr lang="en-US" altLang="ko-KR" sz="7500" kern="0" dirty="0" smtClean="0">
              <a:solidFill>
                <a:srgbClr val="7E93E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06127" y="7028790"/>
            <a:ext cx="1207346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1</a:t>
            </a:r>
            <a:r>
              <a:rPr lang="ko-KR" altLang="en-US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조 김유미</a:t>
            </a:r>
            <a:r>
              <a:rPr lang="en-US" altLang="ko-KR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</a:t>
            </a:r>
            <a:r>
              <a:rPr lang="ko-KR" altLang="en-US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김화영</a:t>
            </a:r>
            <a:r>
              <a:rPr lang="en-US" altLang="ko-KR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,  </a:t>
            </a:r>
            <a:r>
              <a:rPr lang="ko-KR" altLang="en-US" sz="2800" kern="0" spc="-200" dirty="0" err="1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최가람</a:t>
            </a:r>
            <a:r>
              <a:rPr lang="en-US" altLang="ko-KR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/>
            </a:r>
            <a:br>
              <a:rPr lang="en-US" altLang="ko-KR" sz="2800" kern="0" spc="-2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</a:br>
            <a:r>
              <a:rPr lang="ko-KR" altLang="en-US" kern="0" spc="-2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연세 빅데이터</a:t>
            </a:r>
            <a:r>
              <a:rPr lang="en-US" altLang="ko-KR" kern="0" spc="-2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2023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8497" y="370397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046223" y="529140"/>
            <a:ext cx="8729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8" y="2939536"/>
            <a:ext cx="5517530" cy="5517530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075312" y="2125782"/>
            <a:ext cx="4193695" cy="687518"/>
            <a:chOff x="1075312" y="2125782"/>
            <a:chExt cx="4193695" cy="687518"/>
          </a:xfrm>
        </p:grpSpPr>
        <p:grpSp>
          <p:nvGrpSpPr>
            <p:cNvPr id="23" name="그룹 1014">
              <a:extLst>
                <a:ext uri="{FF2B5EF4-FFF2-40B4-BE49-F238E27FC236}">
                  <a16:creationId xmlns:a16="http://schemas.microsoft.com/office/drawing/2014/main" id="{E947D7F0-395C-026E-2118-605A11798CA2}"/>
                </a:ext>
              </a:extLst>
            </p:cNvPr>
            <p:cNvGrpSpPr/>
            <p:nvPr/>
          </p:nvGrpSpPr>
          <p:grpSpPr>
            <a:xfrm>
              <a:off x="1343360" y="2125782"/>
              <a:ext cx="3657600" cy="687518"/>
              <a:chOff x="13752928" y="2123813"/>
              <a:chExt cx="3537126" cy="687518"/>
            </a:xfrm>
          </p:grpSpPr>
          <p:pic>
            <p:nvPicPr>
              <p:cNvPr id="24" name="Object 46">
                <a:extLst>
                  <a:ext uri="{FF2B5EF4-FFF2-40B4-BE49-F238E27FC236}">
                    <a16:creationId xmlns:a16="http://schemas.microsoft.com/office/drawing/2014/main" id="{F37AA7AC-68D3-200A-215C-9FE6232E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sp>
          <p:nvSpPr>
            <p:cNvPr id="25" name="Object 61">
              <a:extLst>
                <a:ext uri="{FF2B5EF4-FFF2-40B4-BE49-F238E27FC236}">
                  <a16:creationId xmlns:a16="http://schemas.microsoft.com/office/drawing/2014/main" id="{E2F56673-0E55-F7A4-1514-C1C3B8C4940C}"/>
                </a:ext>
              </a:extLst>
            </p:cNvPr>
            <p:cNvSpPr txBox="1"/>
            <p:nvPr/>
          </p:nvSpPr>
          <p:spPr>
            <a:xfrm>
              <a:off x="1075312" y="2210015"/>
              <a:ext cx="41936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kern="0" spc="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Regular" pitchFamily="34" charset="0"/>
                </a:rPr>
                <a:t>국내 뮤지컬</a:t>
              </a:r>
              <a:endParaRPr lang="en-US" altLang="ko-KR" sz="28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33" y="2939536"/>
            <a:ext cx="5530957" cy="5530957"/>
          </a:xfrm>
          <a:prstGeom prst="rect">
            <a:avLst/>
          </a:prstGeom>
        </p:spPr>
      </p:pic>
      <p:grpSp>
        <p:nvGrpSpPr>
          <p:cNvPr id="27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6942712" y="2125782"/>
            <a:ext cx="3657600" cy="687518"/>
            <a:chOff x="13752928" y="2123813"/>
            <a:chExt cx="3537126" cy="687518"/>
          </a:xfrm>
        </p:grpSpPr>
        <p:pic>
          <p:nvPicPr>
            <p:cNvPr id="28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29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6674664" y="2210015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댄스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2764848" y="2126367"/>
            <a:ext cx="3657600" cy="687518"/>
            <a:chOff x="13752928" y="2123813"/>
            <a:chExt cx="3537126" cy="687518"/>
          </a:xfrm>
        </p:grpSpPr>
        <p:pic>
          <p:nvPicPr>
            <p:cNvPr id="31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2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2496800" y="2210600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발라드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939536"/>
            <a:ext cx="5566803" cy="55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워드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8497" y="370397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046223" y="529140"/>
            <a:ext cx="8729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dirty="0"/>
          </a:p>
        </p:txBody>
      </p:sp>
      <p:grpSp>
        <p:nvGrpSpPr>
          <p:cNvPr id="34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2630248" y="1773396"/>
            <a:ext cx="3657600" cy="687518"/>
            <a:chOff x="13752928" y="2123813"/>
            <a:chExt cx="3537126" cy="687518"/>
          </a:xfrm>
        </p:grpSpPr>
        <p:pic>
          <p:nvPicPr>
            <p:cNvPr id="35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6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23622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1317048" y="1773396"/>
            <a:ext cx="3657600" cy="687518"/>
            <a:chOff x="13752928" y="2123813"/>
            <a:chExt cx="3537126" cy="687518"/>
          </a:xfrm>
        </p:grpSpPr>
        <p:pic>
          <p:nvPicPr>
            <p:cNvPr id="38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39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1049000" y="1857629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 블루스</a:t>
            </a:r>
            <a:endParaRPr lang="en-US" altLang="ko-KR" sz="28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2" y="2668205"/>
            <a:ext cx="6974237" cy="697423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88223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8" y="323338"/>
            <a:ext cx="1177118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리스트에 가장 많이 들어있는 곡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274" y="357513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429000" y="516256"/>
            <a:ext cx="8729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03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39009"/>
            <a:ext cx="12954000" cy="81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00400" y="510212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2400" y="1940567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53" y="2970805"/>
            <a:ext cx="10061347" cy="68938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5816" y="2484360"/>
            <a:ext cx="4421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★가사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학습전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62600" y="605900"/>
            <a:ext cx="668762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169900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18258" y="8424312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46813" y="5643354"/>
            <a:ext cx="781830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★코사인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측정 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자신을 제외한 후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순으로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5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13" y="6688027"/>
            <a:ext cx="6506483" cy="3067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31731" b="34735"/>
          <a:stretch/>
        </p:blipFill>
        <p:spPr>
          <a:xfrm>
            <a:off x="1079276" y="4522474"/>
            <a:ext cx="10235165" cy="4283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/>
          <a:srcRect t="7651" r="18699" b="47355"/>
          <a:stretch/>
        </p:blipFill>
        <p:spPr>
          <a:xfrm>
            <a:off x="1040321" y="5256658"/>
            <a:ext cx="8142625" cy="1181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9276" y="3019660"/>
            <a:ext cx="111347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★학습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이용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TfidfVectorizer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유사도 높은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노래가 나올 수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있도록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가사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(morphs),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작곡가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작사가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011"/>
          <p:cNvGrpSpPr/>
          <p:nvPr/>
        </p:nvGrpSpPr>
        <p:grpSpPr>
          <a:xfrm rot="1203691">
            <a:off x="1704815" y="6492214"/>
            <a:ext cx="1411328" cy="857382"/>
            <a:chOff x="10074561" y="6686347"/>
            <a:chExt cx="1411328" cy="857382"/>
          </a:xfrm>
        </p:grpSpPr>
        <p:pic>
          <p:nvPicPr>
            <p:cNvPr id="21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24" name="Object 6"/>
          <p:cNvSpPr txBox="1"/>
          <p:nvPr/>
        </p:nvSpPr>
        <p:spPr>
          <a:xfrm>
            <a:off x="3123489" y="6985742"/>
            <a:ext cx="781830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Sim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모듈을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생성한후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파일로 저장하여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빠른 결과 창을 출력할 수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있게했다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2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24495" y="665472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err="1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숨은명곡</a:t>
            </a:r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(</a:t>
            </a:r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좋아요</a:t>
            </a:r>
            <a:r>
              <a:rPr lang="en-US" altLang="ko-KR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&amp;</a:t>
            </a:r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댓글 기반</a:t>
            </a:r>
            <a:r>
              <a:rPr lang="en-US" altLang="ko-KR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)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04800" y="1940567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48000" y="2326128"/>
            <a:ext cx="780635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★컨텐츠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추천 시스템에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분위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접목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댓글수를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합산한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기록치가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25%~50%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해당한다면 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유명하진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않아도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매니아층이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노래로 판별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설정한 범위에 맞춰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컨텐츠 동일하게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995001"/>
            <a:ext cx="13177977" cy="38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7695" y="707194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04800" y="1940567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19" y="3213750"/>
            <a:ext cx="14150565" cy="6599868"/>
          </a:xfrm>
          <a:prstGeom prst="rect">
            <a:avLst/>
          </a:prstGeom>
        </p:spPr>
      </p:pic>
      <p:sp>
        <p:nvSpPr>
          <p:cNvPr id="18" name="Object 6"/>
          <p:cNvSpPr txBox="1"/>
          <p:nvPr/>
        </p:nvSpPr>
        <p:spPr>
          <a:xfrm>
            <a:off x="2362200" y="2439775"/>
            <a:ext cx="129170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빅데이터셋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내에 사용자가 검색한 노래가 들어있는 플레이리스트를 출력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8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7695" y="633650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04800" y="1940567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13568" y="2860422"/>
            <a:ext cx="12917031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플레이리스트에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함께 다수 들어있는 노래를 추천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유사할 것이라 판단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검색한 노래를 제외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다른 노래들을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중복값최다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 후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68" y="5053987"/>
            <a:ext cx="13011053" cy="42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1"/>
          <p:cNvGrpSpPr/>
          <p:nvPr/>
        </p:nvGrpSpPr>
        <p:grpSpPr>
          <a:xfrm>
            <a:off x="-249652" y="-57141"/>
            <a:ext cx="18537652" cy="3001681"/>
            <a:chOff x="-104762" y="-228571"/>
            <a:chExt cx="18537652" cy="3001681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7067" y="878738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861" y="2244896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84" y="2617068"/>
            <a:ext cx="5715000" cy="3238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59" y="4991100"/>
            <a:ext cx="6994187" cy="29449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61" y="5222533"/>
            <a:ext cx="6221317" cy="45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/>
          <p:cNvGrpSpPr/>
          <p:nvPr/>
        </p:nvGrpSpPr>
        <p:grpSpPr>
          <a:xfrm>
            <a:off x="-219326" y="-31318"/>
            <a:ext cx="18537652" cy="3001681"/>
            <a:chOff x="-104762" y="-228571"/>
            <a:chExt cx="18537652" cy="3001681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7067" y="878738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날씨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04800" y="1940567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282" y="3850095"/>
            <a:ext cx="3228090" cy="35736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41" y="3850095"/>
            <a:ext cx="13716000" cy="3573604"/>
          </a:xfrm>
          <a:prstGeom prst="rect">
            <a:avLst/>
          </a:prstGeom>
        </p:spPr>
      </p:pic>
      <p:sp>
        <p:nvSpPr>
          <p:cNvPr id="19" name="Object 6"/>
          <p:cNvSpPr txBox="1"/>
          <p:nvPr/>
        </p:nvSpPr>
        <p:spPr>
          <a:xfrm>
            <a:off x="914400" y="2731999"/>
            <a:ext cx="11144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결합하여 플레이리스트 산출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플레이리스트에 들어있는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 랜덤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8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1135" y="-1256849"/>
            <a:ext cx="12533921" cy="1260952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350074"/>
            <a:ext cx="7242857" cy="2985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kern="0" spc="-400" dirty="0" smtClean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제목을</a:t>
            </a:r>
          </a:p>
          <a:p>
            <a:r>
              <a:rPr lang="en-US" sz="5400" kern="0" spc="-400" dirty="0" smtClean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입력해주세요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952381" y="2642714"/>
            <a:ext cx="7600000" cy="1165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kern="0" spc="-100" dirty="0" smtClean="0">
                <a:solidFill>
                  <a:srgbClr val="FFFFFF"/>
                </a:solidFill>
                <a:latin typeface="NanumSquareRoundOTF Regular" pitchFamily="34" charset="0"/>
                <a:cs typeface="NanumSquareRoundOTF Regular" pitchFamily="34" charset="0"/>
              </a:rPr>
              <a:t>이 텍스트 박스에 현재 페이지와 관련된 내용을</a:t>
            </a:r>
          </a:p>
          <a:p>
            <a:r>
              <a:rPr lang="en-US" sz="2100" kern="0" spc="-100" dirty="0" smtClean="0">
                <a:solidFill>
                  <a:srgbClr val="FFFFFF"/>
                </a:solidFill>
                <a:latin typeface="NanumSquareRoundOTF Regular" pitchFamily="34" charset="0"/>
                <a:cs typeface="NanumSquareRoundOTF Regular" pitchFamily="34" charset="0"/>
              </a:rPr>
              <a:t>간략하게 입력해주세요.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351048" y="1624896"/>
            <a:ext cx="624447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200" dirty="0" smtClean="0">
                <a:solidFill>
                  <a:srgbClr val="FF725D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1. </a:t>
            </a:r>
            <a:r>
              <a:rPr lang="ko-KR" altLang="en-US" sz="3000" kern="0" spc="-200" dirty="0" smtClean="0">
                <a:solidFill>
                  <a:srgbClr val="FF725D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프로젝트  개요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659226" y="1533399"/>
            <a:ext cx="2120987" cy="1982932"/>
            <a:chOff x="7659226" y="1533399"/>
            <a:chExt cx="2120987" cy="19829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659226" y="1533399"/>
              <a:ext cx="2120987" cy="19829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351048" y="2391045"/>
            <a:ext cx="10473428" cy="127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 smtClean="0">
                <a:solidFill>
                  <a:srgbClr val="000000"/>
                </a:solidFill>
                <a:latin typeface="NanumSquareRoundOTF Regular" pitchFamily="34" charset="0"/>
                <a:cs typeface="NanumSquareRoundOTF Regular" pitchFamily="34" charset="0"/>
              </a:rPr>
              <a:t>키워드 및 페이지에 대한 부연 설명을 입력해주세요.</a:t>
            </a:r>
          </a:p>
          <a:p>
            <a:r>
              <a:rPr lang="en-US" sz="2400" kern="0" spc="-200" dirty="0" smtClean="0">
                <a:solidFill>
                  <a:srgbClr val="000000"/>
                </a:solidFill>
                <a:latin typeface="NanumSquareRoundOTF Regular" pitchFamily="34" charset="0"/>
                <a:cs typeface="NanumSquareRoundOTF Regular" pitchFamily="34" charset="0"/>
              </a:rPr>
              <a:t>폰트는 나눔스퀘어라운드 Regular, 크기는 24입니다.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0351048" y="4317276"/>
            <a:ext cx="624447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200" dirty="0" smtClean="0">
                <a:solidFill>
                  <a:srgbClr val="FFC57D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2. </a:t>
            </a:r>
            <a:r>
              <a:rPr lang="ko-KR" altLang="en-US" sz="3000" kern="0" spc="-200" dirty="0" smtClean="0">
                <a:solidFill>
                  <a:srgbClr val="FFC57D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개발과정</a:t>
            </a:r>
            <a:endParaRPr lang="en-US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51048" y="5045323"/>
            <a:ext cx="10473428" cy="127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 smtClean="0">
                <a:solidFill>
                  <a:srgbClr val="000000"/>
                </a:solidFill>
                <a:latin typeface="NanumSquareRoundOTF Regular" pitchFamily="34" charset="0"/>
                <a:cs typeface="NanumSquareRoundOTF Regular" pitchFamily="34" charset="0"/>
              </a:rPr>
              <a:t>키워드 및 페이지에 대한 부연 설명을 입력해주세요.</a:t>
            </a:r>
          </a:p>
          <a:p>
            <a:r>
              <a:rPr lang="en-US" sz="2400" kern="0" spc="-200" dirty="0" smtClean="0">
                <a:solidFill>
                  <a:srgbClr val="000000"/>
                </a:solidFill>
                <a:latin typeface="NanumSquareRoundOTF Regular" pitchFamily="34" charset="0"/>
                <a:cs typeface="NanumSquareRoundOTF Regular" pitchFamily="34" charset="0"/>
              </a:rPr>
              <a:t>폰트는 나눔스퀘어라운드 Regular, 크기는 24입니다.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0351048" y="7023260"/>
            <a:ext cx="624447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kern="0" spc="-200" dirty="0" smtClean="0">
                <a:solidFill>
                  <a:srgbClr val="FF725D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3. </a:t>
            </a:r>
            <a:r>
              <a:rPr lang="ko-KR" altLang="en-US" sz="3000" kern="0" spc="-200" dirty="0" smtClean="0">
                <a:solidFill>
                  <a:srgbClr val="FF725D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마치며</a:t>
            </a:r>
            <a:endParaRPr lang="en-US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51048" y="7789407"/>
            <a:ext cx="10473428" cy="127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 smtClean="0">
                <a:solidFill>
                  <a:srgbClr val="000000"/>
                </a:solidFill>
                <a:latin typeface="NanumSquareRoundOTF Regular" pitchFamily="34" charset="0"/>
                <a:cs typeface="NanumSquareRoundOTF Regular" pitchFamily="34" charset="0"/>
              </a:rPr>
              <a:t>키워드 및 페이지에 대한 부연 설명을 입력해주세요.</a:t>
            </a:r>
          </a:p>
          <a:p>
            <a:r>
              <a:rPr lang="en-US" sz="2400" kern="0" spc="-200" dirty="0" smtClean="0">
                <a:solidFill>
                  <a:srgbClr val="000000"/>
                </a:solidFill>
                <a:latin typeface="NanumSquareRoundOTF Regular" pitchFamily="34" charset="0"/>
                <a:cs typeface="NanumSquareRoundOTF Regular" pitchFamily="34" charset="0"/>
              </a:rPr>
              <a:t>폰트는 나눔스퀘어라운드 Regular, 크기는 24입니다.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659226" y="4091456"/>
            <a:ext cx="2096062" cy="2092483"/>
            <a:chOff x="7659226" y="4091456"/>
            <a:chExt cx="2096062" cy="20924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9226" y="4091456"/>
              <a:ext cx="2096062" cy="2092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59226" y="6814551"/>
            <a:ext cx="2099895" cy="1973078"/>
            <a:chOff x="7659226" y="6814551"/>
            <a:chExt cx="2099895" cy="19730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59226" y="6814551"/>
              <a:ext cx="2099895" cy="1973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03005" y="2016176"/>
            <a:ext cx="614383" cy="947171"/>
            <a:chOff x="8403005" y="2016176"/>
            <a:chExt cx="614383" cy="9471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3005" y="2016176"/>
              <a:ext cx="614383" cy="947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7985" y="4767847"/>
            <a:ext cx="1143470" cy="750020"/>
            <a:chOff x="8147985" y="4767847"/>
            <a:chExt cx="1143470" cy="7500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7985" y="4767847"/>
              <a:ext cx="1143470" cy="7500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9056" y="7362375"/>
            <a:ext cx="1041328" cy="874476"/>
            <a:chOff x="8199056" y="7362375"/>
            <a:chExt cx="1041328" cy="8744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9056" y="7362375"/>
              <a:ext cx="1041328" cy="874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8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/>
          <p:cNvGrpSpPr/>
          <p:nvPr/>
        </p:nvGrpSpPr>
        <p:grpSpPr>
          <a:xfrm>
            <a:off x="-124827" y="-160548"/>
            <a:ext cx="18537652" cy="3001681"/>
            <a:chOff x="-104762" y="-228571"/>
            <a:chExt cx="18537652" cy="3001681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68106" y="515971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현재 시간 기반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04800" y="1940567"/>
            <a:ext cx="17843453" cy="8246449"/>
            <a:chOff x="952381" y="2838095"/>
            <a:chExt cx="16380952" cy="6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38095"/>
              <a:ext cx="16380952" cy="6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0600" y="2490444"/>
            <a:ext cx="945288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datetime.now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 현재 접속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출력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하루를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기준으로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오후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저녁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새벽으로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나누어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플레이리스트 데이터 셋과 결합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접속 시간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플레이리스트에 들어있는 태그와 결합하여 플레이리스트 산출</a:t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산출한 플레이리스트에 들어있는 곡 랜덤 출력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다른 노래 서비스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463" y="4984954"/>
            <a:ext cx="3096057" cy="34676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21" y="4984954"/>
            <a:ext cx="14161821" cy="35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-128196" y="0"/>
            <a:ext cx="18537652" cy="2971429"/>
            <a:chOff x="0" y="0"/>
            <a:chExt cx="18537652" cy="2971429"/>
          </a:xfrm>
        </p:grpSpPr>
        <p:pic>
          <p:nvPicPr>
            <p:cNvPr id="7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과정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53" y="2184872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54" name="Object 37"/>
          <p:cNvSpPr txBox="1"/>
          <p:nvPr/>
        </p:nvSpPr>
        <p:spPr>
          <a:xfrm>
            <a:off x="7473693" y="2654354"/>
            <a:ext cx="5376156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Sqlite3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회원탈퇴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구현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6" name="그룹 1013"/>
          <p:cNvGrpSpPr/>
          <p:nvPr/>
        </p:nvGrpSpPr>
        <p:grpSpPr>
          <a:xfrm>
            <a:off x="2438400" y="271957"/>
            <a:ext cx="224325" cy="1000575"/>
            <a:chOff x="3414207" y="8291216"/>
            <a:chExt cx="314486" cy="1595336"/>
          </a:xfrm>
        </p:grpSpPr>
        <p:grpSp>
          <p:nvGrpSpPr>
            <p:cNvPr id="67" name="그룹 1014"/>
            <p:cNvGrpSpPr/>
            <p:nvPr/>
          </p:nvGrpSpPr>
          <p:grpSpPr>
            <a:xfrm>
              <a:off x="3414207" y="8291216"/>
              <a:ext cx="314486" cy="410826"/>
              <a:chOff x="3414207" y="8291216"/>
              <a:chExt cx="314486" cy="410826"/>
            </a:xfrm>
          </p:grpSpPr>
          <p:pic>
            <p:nvPicPr>
              <p:cNvPr id="70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8291216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68" name="그룹 1015"/>
            <p:cNvGrpSpPr/>
            <p:nvPr/>
          </p:nvGrpSpPr>
          <p:grpSpPr>
            <a:xfrm>
              <a:off x="3414207" y="9475726"/>
              <a:ext cx="314486" cy="410826"/>
              <a:chOff x="3414207" y="9475726"/>
              <a:chExt cx="314486" cy="410826"/>
            </a:xfrm>
          </p:grpSpPr>
          <p:pic>
            <p:nvPicPr>
              <p:cNvPr id="69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9475726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1" name="그룹 1016"/>
          <p:cNvGrpSpPr/>
          <p:nvPr/>
        </p:nvGrpSpPr>
        <p:grpSpPr>
          <a:xfrm>
            <a:off x="3886200" y="1354391"/>
            <a:ext cx="475200" cy="259200"/>
            <a:chOff x="14541341" y="8355074"/>
            <a:chExt cx="654177" cy="414635"/>
          </a:xfrm>
        </p:grpSpPr>
        <p:grpSp>
          <p:nvGrpSpPr>
            <p:cNvPr id="72" name="그룹 1017"/>
            <p:cNvGrpSpPr/>
            <p:nvPr/>
          </p:nvGrpSpPr>
          <p:grpSpPr>
            <a:xfrm>
              <a:off x="14541341" y="8355074"/>
              <a:ext cx="314486" cy="410826"/>
              <a:chOff x="14541341" y="8355074"/>
              <a:chExt cx="314486" cy="410826"/>
            </a:xfrm>
          </p:grpSpPr>
          <p:pic>
            <p:nvPicPr>
              <p:cNvPr id="7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41341" y="835507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73" name="그룹 1018"/>
            <p:cNvGrpSpPr/>
            <p:nvPr/>
          </p:nvGrpSpPr>
          <p:grpSpPr>
            <a:xfrm>
              <a:off x="14881031" y="8358883"/>
              <a:ext cx="314486" cy="410826"/>
              <a:chOff x="14881031" y="8358883"/>
              <a:chExt cx="314486" cy="410826"/>
            </a:xfrm>
          </p:grpSpPr>
          <p:pic>
            <p:nvPicPr>
              <p:cNvPr id="74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81031" y="8358883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6" name="그룹 1005"/>
          <p:cNvGrpSpPr/>
          <p:nvPr/>
        </p:nvGrpSpPr>
        <p:grpSpPr>
          <a:xfrm>
            <a:off x="11365706" y="183342"/>
            <a:ext cx="1154997" cy="1041544"/>
            <a:chOff x="8535409" y="3610938"/>
            <a:chExt cx="1307511" cy="1238177"/>
          </a:xfrm>
        </p:grpSpPr>
        <p:pic>
          <p:nvPicPr>
            <p:cNvPr id="7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5409" y="3610938"/>
              <a:ext cx="1307511" cy="123817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308" y="2591185"/>
            <a:ext cx="6525536" cy="2162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937" y="6908275"/>
            <a:ext cx="4533093" cy="2449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937" y="4714821"/>
            <a:ext cx="7859222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0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-128196" y="0"/>
            <a:ext cx="18537652" cy="2971429"/>
            <a:chOff x="0" y="0"/>
            <a:chExt cx="18537652" cy="2971429"/>
          </a:xfrm>
        </p:grpSpPr>
        <p:pic>
          <p:nvPicPr>
            <p:cNvPr id="7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개인화 과정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53" y="2184872"/>
            <a:ext cx="16976304" cy="5948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sp>
        <p:nvSpPr>
          <p:cNvPr id="54" name="Object 37"/>
          <p:cNvSpPr txBox="1"/>
          <p:nvPr/>
        </p:nvSpPr>
        <p:spPr>
          <a:xfrm>
            <a:off x="7473693" y="2654354"/>
            <a:ext cx="5376156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Sqlite3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회원탈퇴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구현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6" name="그룹 1013"/>
          <p:cNvGrpSpPr/>
          <p:nvPr/>
        </p:nvGrpSpPr>
        <p:grpSpPr>
          <a:xfrm>
            <a:off x="2438400" y="271957"/>
            <a:ext cx="224325" cy="1000575"/>
            <a:chOff x="3414207" y="8291216"/>
            <a:chExt cx="314486" cy="1595336"/>
          </a:xfrm>
        </p:grpSpPr>
        <p:grpSp>
          <p:nvGrpSpPr>
            <p:cNvPr id="67" name="그룹 1014"/>
            <p:cNvGrpSpPr/>
            <p:nvPr/>
          </p:nvGrpSpPr>
          <p:grpSpPr>
            <a:xfrm>
              <a:off x="3414207" y="8291216"/>
              <a:ext cx="314486" cy="410826"/>
              <a:chOff x="3414207" y="8291216"/>
              <a:chExt cx="314486" cy="410826"/>
            </a:xfrm>
          </p:grpSpPr>
          <p:pic>
            <p:nvPicPr>
              <p:cNvPr id="70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8291216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68" name="그룹 1015"/>
            <p:cNvGrpSpPr/>
            <p:nvPr/>
          </p:nvGrpSpPr>
          <p:grpSpPr>
            <a:xfrm>
              <a:off x="3414207" y="9475726"/>
              <a:ext cx="314486" cy="410826"/>
              <a:chOff x="3414207" y="9475726"/>
              <a:chExt cx="314486" cy="410826"/>
            </a:xfrm>
          </p:grpSpPr>
          <p:pic>
            <p:nvPicPr>
              <p:cNvPr id="69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14207" y="9475726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1" name="그룹 1016"/>
          <p:cNvGrpSpPr/>
          <p:nvPr/>
        </p:nvGrpSpPr>
        <p:grpSpPr>
          <a:xfrm>
            <a:off x="3886200" y="1354391"/>
            <a:ext cx="475200" cy="259200"/>
            <a:chOff x="14541341" y="8355074"/>
            <a:chExt cx="654177" cy="414635"/>
          </a:xfrm>
        </p:grpSpPr>
        <p:grpSp>
          <p:nvGrpSpPr>
            <p:cNvPr id="72" name="그룹 1017"/>
            <p:cNvGrpSpPr/>
            <p:nvPr/>
          </p:nvGrpSpPr>
          <p:grpSpPr>
            <a:xfrm>
              <a:off x="14541341" y="8355074"/>
              <a:ext cx="314486" cy="410826"/>
              <a:chOff x="14541341" y="8355074"/>
              <a:chExt cx="314486" cy="410826"/>
            </a:xfrm>
          </p:grpSpPr>
          <p:pic>
            <p:nvPicPr>
              <p:cNvPr id="7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41341" y="835507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73" name="그룹 1018"/>
            <p:cNvGrpSpPr/>
            <p:nvPr/>
          </p:nvGrpSpPr>
          <p:grpSpPr>
            <a:xfrm>
              <a:off x="14881031" y="8358883"/>
              <a:ext cx="314486" cy="410826"/>
              <a:chOff x="14881031" y="8358883"/>
              <a:chExt cx="314486" cy="410826"/>
            </a:xfrm>
          </p:grpSpPr>
          <p:pic>
            <p:nvPicPr>
              <p:cNvPr id="74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81031" y="8358883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76" name="그룹 1005"/>
          <p:cNvGrpSpPr/>
          <p:nvPr/>
        </p:nvGrpSpPr>
        <p:grpSpPr>
          <a:xfrm>
            <a:off x="11365706" y="183342"/>
            <a:ext cx="1154997" cy="1041544"/>
            <a:chOff x="8535409" y="3610938"/>
            <a:chExt cx="1307511" cy="1238177"/>
          </a:xfrm>
        </p:grpSpPr>
        <p:pic>
          <p:nvPicPr>
            <p:cNvPr id="7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5409" y="3610938"/>
              <a:ext cx="1307511" cy="123817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308" y="2591185"/>
            <a:ext cx="6525536" cy="2162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937" y="6908275"/>
            <a:ext cx="4533093" cy="2449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937" y="4714821"/>
            <a:ext cx="7859222" cy="2257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238" y="7172147"/>
            <a:ext cx="12029774" cy="25756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45463" y="1025924"/>
            <a:ext cx="4679697" cy="57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7981" y="3377659"/>
            <a:ext cx="57258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time</a:t>
            </a:r>
            <a:endParaRPr 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6350" y="3477291"/>
            <a:ext cx="16976304" cy="5948069"/>
            <a:chOff x="664213" y="3499372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213" y="3499372"/>
              <a:ext cx="16976304" cy="5948069"/>
            </a:xfrm>
            <a:prstGeom prst="rect">
              <a:avLst/>
            </a:prstGeom>
          </p:spPr>
        </p:pic>
      </p:grpSp>
      <p:grpSp>
        <p:nvGrpSpPr>
          <p:cNvPr id="48" name="그룹 1005"/>
          <p:cNvGrpSpPr/>
          <p:nvPr/>
        </p:nvGrpSpPr>
        <p:grpSpPr>
          <a:xfrm>
            <a:off x="1649062" y="3029455"/>
            <a:ext cx="2301195" cy="651348"/>
            <a:chOff x="1734721" y="6605389"/>
            <a:chExt cx="2301195" cy="651348"/>
          </a:xfrm>
        </p:grpSpPr>
        <p:pic>
          <p:nvPicPr>
            <p:cNvPr id="49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721" y="6605389"/>
              <a:ext cx="2301195" cy="65134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87760"/>
            <a:ext cx="1771591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가능성</a:t>
            </a:r>
            <a:r>
              <a:rPr lang="en-US" altLang="ko-KR" sz="60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en-US" altLang="ko-KR" sz="6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&amp; </a:t>
            </a:r>
            <a:r>
              <a:rPr lang="ko-KR" altLang="en-US" sz="6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한계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8673" y="4373657"/>
            <a:ext cx="15591657" cy="108818"/>
            <a:chOff x="1571820" y="5331907"/>
            <a:chExt cx="15591657" cy="108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820" y="5331907"/>
              <a:ext cx="15591657" cy="108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9263" y="5735896"/>
            <a:ext cx="2301195" cy="651348"/>
            <a:chOff x="1734721" y="6605389"/>
            <a:chExt cx="2301195" cy="651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721" y="6605389"/>
              <a:ext cx="2301195" cy="6513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59947" y="5801709"/>
            <a:ext cx="167805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661" y="5110291"/>
            <a:ext cx="15591657" cy="108818"/>
            <a:chOff x="1560391" y="6025240"/>
            <a:chExt cx="15591657" cy="1088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0391" y="6025240"/>
              <a:ext cx="15591657" cy="1088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9263" y="7101156"/>
            <a:ext cx="15591657" cy="108818"/>
            <a:chOff x="1585153" y="8088097"/>
            <a:chExt cx="15591657" cy="1088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5153" y="8088097"/>
              <a:ext cx="15591657" cy="1088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2028" y="8063850"/>
            <a:ext cx="15591657" cy="108818"/>
            <a:chOff x="1554677" y="8829049"/>
            <a:chExt cx="15591657" cy="1088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555150" y="3846082"/>
            <a:ext cx="162456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검색기록이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개까지 저장됨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더보기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추가하여 전체 기록을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조회할수있다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협업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필터링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95400" y="6479085"/>
            <a:ext cx="105586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데이터셋의</a:t>
            </a:r>
            <a:r>
              <a:rPr lang="ko-KR" altLang="en-US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분포가 다채롭지 못하고 지속적인 업데이트의 한계가 있다</a:t>
            </a:r>
            <a:r>
              <a:rPr lang="en-US" altLang="ko-KR" sz="30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73263" y="3047195"/>
            <a:ext cx="1671092" cy="553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가능성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Object 39"/>
          <p:cNvSpPr txBox="1"/>
          <p:nvPr/>
        </p:nvSpPr>
        <p:spPr>
          <a:xfrm>
            <a:off x="1267428" y="7380072"/>
            <a:ext cx="91133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서버생성</a:t>
            </a:r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서비스배포의 저작권 문제가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Object 38"/>
          <p:cNvSpPr txBox="1"/>
          <p:nvPr/>
        </p:nvSpPr>
        <p:spPr>
          <a:xfrm>
            <a:off x="1418087" y="4542796"/>
            <a:ext cx="10435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개인정보수집 동의를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얻어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후에사용자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통계까지 진행할 수 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1011"/>
          <p:cNvGrpSpPr/>
          <p:nvPr/>
        </p:nvGrpSpPr>
        <p:grpSpPr>
          <a:xfrm>
            <a:off x="1234771" y="8912040"/>
            <a:ext cx="15591657" cy="108818"/>
            <a:chOff x="1554677" y="8829049"/>
            <a:chExt cx="15591657" cy="108818"/>
          </a:xfrm>
        </p:grpSpPr>
        <p:pic>
          <p:nvPicPr>
            <p:cNvPr id="44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4677" y="8829049"/>
              <a:ext cx="15591657" cy="108818"/>
            </a:xfrm>
            <a:prstGeom prst="rect">
              <a:avLst/>
            </a:prstGeom>
          </p:spPr>
        </p:pic>
      </p:grpSp>
      <p:sp>
        <p:nvSpPr>
          <p:cNvPr id="46" name="Object 39"/>
          <p:cNvSpPr txBox="1"/>
          <p:nvPr/>
        </p:nvSpPr>
        <p:spPr>
          <a:xfrm>
            <a:off x="1260171" y="8228262"/>
            <a:ext cx="132178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노래 서비스가 가능하나 데이터 처리 과정에 문제 발생 요지가 있다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다국적 직원 필요</a:t>
            </a:r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2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800" y="561765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490074" y="1564516"/>
            <a:ext cx="8569326" cy="8074784"/>
            <a:chOff x="952381" y="3009524"/>
            <a:chExt cx="7428571" cy="6704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52381" y="3009524"/>
              <a:ext cx="7428571" cy="6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68536" y="677828"/>
            <a:ext cx="667507" cy="687145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9" y="2022756"/>
            <a:ext cx="8427651" cy="32609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9" y="5576361"/>
            <a:ext cx="8427651" cy="3194032"/>
          </a:xfrm>
          <a:prstGeom prst="rect">
            <a:avLst/>
          </a:prstGeom>
        </p:spPr>
      </p:pic>
      <p:sp>
        <p:nvSpPr>
          <p:cNvPr id="35" name="Object 39"/>
          <p:cNvSpPr txBox="1"/>
          <p:nvPr/>
        </p:nvSpPr>
        <p:spPr>
          <a:xfrm>
            <a:off x="10058400" y="2028199"/>
            <a:ext cx="7543800" cy="6986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우리 나라에는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 스트리밍 서비스를 주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이상 이용하는 사람이 많으며 그중 대다수가 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그때그때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듣고 싶은 곡이나 앨범을 직접 검색해서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감상하고있다는 응답을 하였다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사용자들의 취향에 맞는 노래를 검색하여 찾는 시간을 단축 시킬 수 있다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2) </a:t>
            </a:r>
            <a:r>
              <a:rPr lang="en-US" altLang="ko-KR" sz="28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사용자들에게</a:t>
            </a:r>
            <a:r>
              <a:rPr lang="en-US" altLang="ko-KR" sz="28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새로운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음악을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추천하여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음악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감상의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즐거움을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제공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 </a:t>
            </a:r>
            <a:r>
              <a:rPr lang="ko-KR" altLang="en-US" sz="28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한다</a:t>
            </a:r>
            <a:r>
              <a:rPr lang="en-US" altLang="ko-KR" sz="28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.</a:t>
            </a:r>
          </a:p>
          <a:p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Bold" pitchFamily="34" charset="0"/>
            </a:endParaRPr>
          </a:p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아티스트나 작곡가의 음악에 대한 노래 홍보 기회를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 한다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1501" y="8830061"/>
            <a:ext cx="4520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차트 출처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한국콘텐츠진흥원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음악산업백서</a:t>
            </a:r>
          </a:p>
        </p:txBody>
      </p:sp>
    </p:spTree>
    <p:extLst>
      <p:ext uri="{BB962C8B-B14F-4D97-AF65-F5344CB8AC3E}">
        <p14:creationId xmlns:p14="http://schemas.microsoft.com/office/powerpoint/2010/main" val="3131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68AF9F66-6EF8-AD7F-1618-BCEC4758BF5D}"/>
              </a:ext>
            </a:extLst>
          </p:cNvPr>
          <p:cNvGrpSpPr/>
          <p:nvPr/>
        </p:nvGrpSpPr>
        <p:grpSpPr>
          <a:xfrm>
            <a:off x="7094764" y="8506845"/>
            <a:ext cx="3567766" cy="976921"/>
            <a:chOff x="2210382" y="3818519"/>
            <a:chExt cx="3567766" cy="976921"/>
          </a:xfrm>
        </p:grpSpPr>
        <p:pic>
          <p:nvPicPr>
            <p:cNvPr id="13" name="Object 22">
              <a:extLst>
                <a:ext uri="{FF2B5EF4-FFF2-40B4-BE49-F238E27FC236}">
                  <a16:creationId xmlns:a16="http://schemas.microsoft.com/office/drawing/2014/main" id="{D0DFFCE9-B69A-05AF-C9EF-3835D114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4057064" y="924905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6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프로젝트 관리</a:t>
            </a:r>
            <a:endParaRPr lang="en-US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78633" y="3696360"/>
            <a:ext cx="3890354" cy="3883712"/>
            <a:chOff x="7178633" y="3696360"/>
            <a:chExt cx="3890354" cy="3883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380000">
              <a:off x="7178633" y="3696360"/>
              <a:ext cx="3890354" cy="3883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5489" y="4102828"/>
            <a:ext cx="3274736" cy="3061583"/>
            <a:chOff x="7505489" y="4102828"/>
            <a:chExt cx="3274736" cy="3061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05489" y="4102828"/>
              <a:ext cx="3274736" cy="30615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36489" y="5318098"/>
            <a:ext cx="41936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사용한 </a:t>
            </a:r>
            <a:r>
              <a:rPr lang="en-US" sz="4000" kern="0" spc="6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도구</a:t>
            </a:r>
            <a:r>
              <a:rPr lang="en-US" sz="40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1985829" y="3283586"/>
            <a:ext cx="3800953" cy="928662"/>
            <a:chOff x="11985829" y="3283586"/>
            <a:chExt cx="3800953" cy="928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8637" y="4029457"/>
            <a:ext cx="1411328" cy="857382"/>
            <a:chOff x="6118637" y="4029457"/>
            <a:chExt cx="1411328" cy="85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44745" y="3869680"/>
            <a:ext cx="3547128" cy="866647"/>
            <a:chOff x="2378660" y="6476372"/>
            <a:chExt cx="3547128" cy="866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378660" y="6476372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3864" y="3655434"/>
            <a:ext cx="1535362" cy="932732"/>
            <a:chOff x="10163864" y="3655434"/>
            <a:chExt cx="1535362" cy="93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08582" y="6406771"/>
            <a:ext cx="3567766" cy="976921"/>
            <a:chOff x="2210382" y="3818519"/>
            <a:chExt cx="3567766" cy="976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8283" y="5914965"/>
            <a:ext cx="1411328" cy="857382"/>
            <a:chOff x="6228283" y="5914965"/>
            <a:chExt cx="1411328" cy="857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6228283" y="5914965"/>
              <a:ext cx="1411328" cy="8573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60366" y="5963768"/>
            <a:ext cx="1411328" cy="857382"/>
            <a:chOff x="10074561" y="6686347"/>
            <a:chExt cx="1411328" cy="8573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3084" y="661730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Python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22765" y="3474883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notion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98199" y="4023973"/>
            <a:ext cx="34082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google drive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3752928" y="2078893"/>
            <a:ext cx="3537126" cy="732438"/>
            <a:chOff x="13752928" y="2123813"/>
            <a:chExt cx="3537126" cy="6875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51698" y="2490723"/>
            <a:ext cx="663468" cy="496303"/>
            <a:chOff x="12951698" y="2490723"/>
            <a:chExt cx="663468" cy="4963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3424643" y="217126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회의록</a:t>
            </a:r>
            <a:endParaRPr lang="en-US" sz="24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2551835" y="6262720"/>
            <a:ext cx="3567766" cy="976921"/>
            <a:chOff x="11637957" y="6622456"/>
            <a:chExt cx="3567766" cy="9769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2169785" y="6469890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HTML/CSS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 rot="18125994">
            <a:off x="8412056" y="7254393"/>
            <a:ext cx="1411328" cy="857382"/>
            <a:chOff x="7809148" y="7390278"/>
            <a:chExt cx="1411328" cy="8573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7809148" y="7390278"/>
              <a:ext cx="1411328" cy="85738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830462" y="8702448"/>
            <a:ext cx="41936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kern="0" spc="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JavaScript</a:t>
            </a:r>
            <a:endParaRPr lang="en-US" sz="2400" spc="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014">
            <a:extLst>
              <a:ext uri="{FF2B5EF4-FFF2-40B4-BE49-F238E27FC236}">
                <a16:creationId xmlns:a16="http://schemas.microsoft.com/office/drawing/2014/main" id="{E947D7F0-395C-026E-2118-605A11798CA2}"/>
              </a:ext>
            </a:extLst>
          </p:cNvPr>
          <p:cNvGrpSpPr/>
          <p:nvPr/>
        </p:nvGrpSpPr>
        <p:grpSpPr>
          <a:xfrm>
            <a:off x="1524000" y="2131421"/>
            <a:ext cx="3657600" cy="687518"/>
            <a:chOff x="13752928" y="2123813"/>
            <a:chExt cx="3537126" cy="687518"/>
          </a:xfrm>
        </p:grpSpPr>
        <p:pic>
          <p:nvPicPr>
            <p:cNvPr id="16" name="Object 46">
              <a:extLst>
                <a:ext uri="{FF2B5EF4-FFF2-40B4-BE49-F238E27FC236}">
                  <a16:creationId xmlns:a16="http://schemas.microsoft.com/office/drawing/2014/main" id="{F37AA7AC-68D3-200A-215C-9FE6232E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sp>
        <p:nvSpPr>
          <p:cNvPr id="18" name="Object 61">
            <a:extLst>
              <a:ext uri="{FF2B5EF4-FFF2-40B4-BE49-F238E27FC236}">
                <a16:creationId xmlns:a16="http://schemas.microsoft.com/office/drawing/2014/main" id="{E2F56673-0E55-F7A4-1514-C1C3B8C4940C}"/>
              </a:ext>
            </a:extLst>
          </p:cNvPr>
          <p:cNvSpPr txBox="1"/>
          <p:nvPr/>
        </p:nvSpPr>
        <p:spPr>
          <a:xfrm>
            <a:off x="1255952" y="2215654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 공유</a:t>
            </a:r>
            <a:endParaRPr lang="en-US" altLang="ko-KR" sz="28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015">
            <a:extLst>
              <a:ext uri="{FF2B5EF4-FFF2-40B4-BE49-F238E27FC236}">
                <a16:creationId xmlns:a16="http://schemas.microsoft.com/office/drawing/2014/main" id="{6CC78D89-D2BB-FA79-C9C2-68ADDE403F74}"/>
              </a:ext>
            </a:extLst>
          </p:cNvPr>
          <p:cNvGrpSpPr/>
          <p:nvPr/>
        </p:nvGrpSpPr>
        <p:grpSpPr>
          <a:xfrm rot="19129271">
            <a:off x="2265781" y="3142773"/>
            <a:ext cx="663468" cy="496303"/>
            <a:chOff x="6669976" y="2590054"/>
            <a:chExt cx="663468" cy="496303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B1BCE407-FAB4-C5BD-E670-9D477E2C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280000">
              <a:off x="6669976" y="2590054"/>
              <a:ext cx="663468" cy="496303"/>
            </a:xfrm>
            <a:prstGeom prst="rect">
              <a:avLst/>
            </a:prstGeom>
          </p:spPr>
        </p:pic>
      </p:grpSp>
      <p:grpSp>
        <p:nvGrpSpPr>
          <p:cNvPr id="51" name="그룹 1024"/>
          <p:cNvGrpSpPr/>
          <p:nvPr/>
        </p:nvGrpSpPr>
        <p:grpSpPr>
          <a:xfrm>
            <a:off x="14352678" y="8081057"/>
            <a:ext cx="3537126" cy="687518"/>
            <a:chOff x="13796208" y="7853499"/>
            <a:chExt cx="3537126" cy="687518"/>
          </a:xfrm>
        </p:grpSpPr>
        <p:pic>
          <p:nvPicPr>
            <p:cNvPr id="52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6208" y="7853499"/>
              <a:ext cx="3537126" cy="687518"/>
            </a:xfrm>
            <a:prstGeom prst="rect">
              <a:avLst/>
            </a:prstGeom>
          </p:spPr>
        </p:pic>
      </p:grpSp>
      <p:grpSp>
        <p:nvGrpSpPr>
          <p:cNvPr id="53" name="그룹 1026"/>
          <p:cNvGrpSpPr/>
          <p:nvPr/>
        </p:nvGrpSpPr>
        <p:grpSpPr>
          <a:xfrm>
            <a:off x="15829836" y="7186077"/>
            <a:ext cx="624321" cy="852726"/>
            <a:chOff x="15273366" y="6958519"/>
            <a:chExt cx="624321" cy="852726"/>
          </a:xfrm>
        </p:grpSpPr>
        <p:pic>
          <p:nvPicPr>
            <p:cNvPr id="54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760000">
              <a:off x="15273366" y="6958519"/>
              <a:ext cx="624321" cy="852726"/>
            </a:xfrm>
            <a:prstGeom prst="rect">
              <a:avLst/>
            </a:prstGeom>
          </p:spPr>
        </p:pic>
      </p:grpSp>
      <p:sp>
        <p:nvSpPr>
          <p:cNvPr id="55" name="Object 93"/>
          <p:cNvSpPr txBox="1"/>
          <p:nvPr/>
        </p:nvSpPr>
        <p:spPr>
          <a:xfrm>
            <a:off x="14030319" y="8179228"/>
            <a:ext cx="41936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100" dirty="0" smtClean="0">
                <a:solidFill>
                  <a:schemeClr val="bg1"/>
                </a:solidFill>
                <a:latin typeface="배달의민족 주아" panose="02020603020101020101" pitchFamily="18" charset="-127"/>
              </a:rPr>
              <a:t>Web flow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48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6255" y="-1148736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64990" y="873107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상세일정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4988" y="3354039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0226" y="4138869"/>
            <a:ext cx="451051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05/24  ~  26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사전계획 , </a:t>
            </a:r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주제선정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기획안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작성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자료조사</a:t>
            </a:r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및 기획안 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1710" y="3368334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4986" y="6460886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03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1748" y="6478743"/>
            <a:ext cx="459673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 kern="0" spc="300" dirty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04</a:t>
            </a:r>
            <a:endParaRPr lang="en-US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361710" y="4167459"/>
            <a:ext cx="429780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5/30  ~  6/3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데이터전처리</a:t>
            </a:r>
            <a:r>
              <a:rPr 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r>
              <a:rPr lang="ko-KR" altLang="en-US" sz="2800" kern="0" spc="30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추천 </a:t>
            </a:r>
            <a:r>
              <a:rPr lang="ko-KR" alt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 </a:t>
            </a:r>
            <a:r>
              <a:rPr lang="en-US" sz="2800" kern="0" spc="3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0226" y="7356008"/>
            <a:ext cx="2674410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6/4  ~  6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웹flask 제작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1710" y="7361637"/>
            <a:ext cx="3307200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6/7  ~  9 </a:t>
            </a:r>
            <a:endParaRPr lang="en-US" sz="2800" kern="0" spc="30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endParaRPr lang="en-US" sz="2000" kern="0" spc="3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r>
              <a:rPr lang="en-US" sz="2800" kern="0" spc="3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PPT제작, 발표</a:t>
            </a:r>
            <a:endParaRPr lang="en-US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6645" y="3682351"/>
            <a:ext cx="16372424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300" kern="0" spc="-8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06127" y="5655975"/>
            <a:ext cx="120734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Bold" pitchFamily="34" charset="0"/>
              </a:rPr>
              <a:t>발표를 들어주셔서 감사합니다 :)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61905" y="3377659"/>
            <a:ext cx="817309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5193" y="5299564"/>
            <a:ext cx="2572814" cy="2572814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0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/>
          <p:cNvGrpSpPr/>
          <p:nvPr/>
        </p:nvGrpSpPr>
        <p:grpSpPr>
          <a:xfrm>
            <a:off x="-125974" y="-988609"/>
            <a:ext cx="18537652" cy="3001681"/>
            <a:chOff x="-104762" y="-228571"/>
            <a:chExt cx="18537652" cy="3001681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2356051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368743" y="497610"/>
            <a:ext cx="200194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'</a:t>
            </a:r>
            <a:r>
              <a:rPr lang="en-US" sz="60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도전했조!' 의  구성원 소개/역할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250794" y="7127971"/>
            <a:ext cx="3834921" cy="1001176"/>
            <a:chOff x="7250794" y="7127971"/>
            <a:chExt cx="3834921" cy="10011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794" y="7127971"/>
              <a:ext cx="3834921" cy="10011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0134" y="2787699"/>
            <a:ext cx="4162966" cy="4022232"/>
            <a:chOff x="1430134" y="2787699"/>
            <a:chExt cx="4162966" cy="40222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5850" y="7052620"/>
            <a:ext cx="3931535" cy="1076527"/>
            <a:chOff x="1545850" y="7052620"/>
            <a:chExt cx="3931535" cy="10765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850" y="7052620"/>
              <a:ext cx="3931535" cy="1076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2949" y="7342451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김유미 (조장)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472" y="8296812"/>
            <a:ext cx="641428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설계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웹페이지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구현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</a:p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7066089" y="2645432"/>
            <a:ext cx="4153537" cy="4051657"/>
            <a:chOff x="7066089" y="2645432"/>
            <a:chExt cx="4153537" cy="4051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6089" y="2645432"/>
              <a:ext cx="4153537" cy="405165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364187" y="7342451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김화영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4555" y="8296812"/>
            <a:ext cx="749659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발표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추천 </a:t>
            </a:r>
            <a:r>
              <a:rPr lang="ko-KR" alt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시스템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개발</a:t>
            </a:r>
            <a:endParaRPr lang="en-US" sz="28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Regular" pitchFamily="34" charset="0"/>
            </a:endParaRPr>
          </a:p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프로젝트 </a:t>
            </a:r>
            <a:r>
              <a:rPr lang="en-US" sz="2800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관리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620713" y="2645432"/>
            <a:ext cx="4306767" cy="4306767"/>
            <a:chOff x="12620713" y="2645432"/>
            <a:chExt cx="4306767" cy="43067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08329" y="7052620"/>
            <a:ext cx="3931535" cy="1076527"/>
            <a:chOff x="12808329" y="7052620"/>
            <a:chExt cx="3931535" cy="10765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808329" y="7052620"/>
              <a:ext cx="3931535" cy="107652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1995397" y="7342451"/>
            <a:ext cx="55573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최가람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519258" y="8343627"/>
            <a:ext cx="650960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Dataset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가공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</a:t>
            </a:r>
            <a:r>
              <a:rPr lang="ko-KR" alt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및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분석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  </a:t>
            </a:r>
          </a:p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PPT</a:t>
            </a:r>
            <a:r>
              <a:rPr lang="en-US" sz="2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</a:t>
            </a:r>
            <a:r>
              <a:rPr lang="en-US" sz="28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크롤링</a:t>
            </a:r>
            <a:r>
              <a:rPr lang="en-US" sz="2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Regular" pitchFamily="34" charset="0"/>
              </a:rPr>
              <a:t>, DB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4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13981" y="741594"/>
            <a:ext cx="1771591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 </a:t>
            </a:r>
            <a:r>
              <a:rPr lang="en-US" altLang="ko-KR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94943" y="2245770"/>
            <a:ext cx="16976304" cy="5948069"/>
            <a:chOff x="765521" y="3579775"/>
            <a:chExt cx="16976304" cy="5948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21" y="3579775"/>
              <a:ext cx="16976304" cy="5948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3374" y="-715006"/>
            <a:ext cx="6171429" cy="2572869"/>
            <a:chOff x="14783374" y="-715006"/>
            <a:chExt cx="6171429" cy="2572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grpSp>
        <p:nvGrpSpPr>
          <p:cNvPr id="51" name="그룹 1010"/>
          <p:cNvGrpSpPr/>
          <p:nvPr/>
        </p:nvGrpSpPr>
        <p:grpSpPr>
          <a:xfrm>
            <a:off x="4423014" y="4656947"/>
            <a:ext cx="225186" cy="345325"/>
            <a:chOff x="11297849" y="5465116"/>
            <a:chExt cx="225186" cy="342786"/>
          </a:xfrm>
        </p:grpSpPr>
        <p:pic>
          <p:nvPicPr>
            <p:cNvPr id="5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296400" y="3500905"/>
            <a:ext cx="3182317" cy="2709395"/>
            <a:chOff x="9525000" y="3500905"/>
            <a:chExt cx="3182317" cy="2709395"/>
          </a:xfrm>
        </p:grpSpPr>
        <p:grpSp>
          <p:nvGrpSpPr>
            <p:cNvPr id="43" name="그룹 1006"/>
            <p:cNvGrpSpPr/>
            <p:nvPr/>
          </p:nvGrpSpPr>
          <p:grpSpPr>
            <a:xfrm>
              <a:off x="9525000" y="3500905"/>
              <a:ext cx="3182317" cy="2709395"/>
              <a:chOff x="11638703" y="4415873"/>
              <a:chExt cx="2565442" cy="2375442"/>
            </a:xfrm>
          </p:grpSpPr>
          <p:pic>
            <p:nvPicPr>
              <p:cNvPr id="44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53" name="Object 37"/>
            <p:cNvSpPr txBox="1"/>
            <p:nvPr/>
          </p:nvSpPr>
          <p:spPr>
            <a:xfrm>
              <a:off x="9661876" y="3694071"/>
              <a:ext cx="2758724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빅데이터셋구축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머신러닝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추천시스템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추천을 해볼까</a:t>
              </a:r>
              <a:r>
                <a:rPr lang="en-US" altLang="ko-KR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</p:txBody>
        </p:sp>
      </p:grpSp>
      <p:grpSp>
        <p:nvGrpSpPr>
          <p:cNvPr id="46" name="그룹 1006"/>
          <p:cNvGrpSpPr/>
          <p:nvPr/>
        </p:nvGrpSpPr>
        <p:grpSpPr>
          <a:xfrm>
            <a:off x="800357" y="3608408"/>
            <a:ext cx="3066043" cy="2709592"/>
            <a:chOff x="11638703" y="4415873"/>
            <a:chExt cx="2565442" cy="2375442"/>
          </a:xfrm>
        </p:grpSpPr>
        <p:pic>
          <p:nvPicPr>
            <p:cNvPr id="48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38703" y="4415873"/>
              <a:ext cx="2565442" cy="2375442"/>
            </a:xfrm>
            <a:prstGeom prst="rect">
              <a:avLst/>
            </a:prstGeom>
          </p:spPr>
        </p:pic>
      </p:grpSp>
      <p:sp>
        <p:nvSpPr>
          <p:cNvPr id="54" name="Object 37"/>
          <p:cNvSpPr txBox="1"/>
          <p:nvPr/>
        </p:nvSpPr>
        <p:spPr>
          <a:xfrm>
            <a:off x="858718" y="3771900"/>
            <a:ext cx="279888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 가사 요약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개발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능력의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8" name="그룹 1010"/>
          <p:cNvGrpSpPr/>
          <p:nvPr/>
        </p:nvGrpSpPr>
        <p:grpSpPr>
          <a:xfrm>
            <a:off x="8686800" y="4561687"/>
            <a:ext cx="225186" cy="345325"/>
            <a:chOff x="11297849" y="5465116"/>
            <a:chExt cx="225186" cy="342786"/>
          </a:xfrm>
        </p:grpSpPr>
        <p:pic>
          <p:nvPicPr>
            <p:cNvPr id="5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61" name="그룹 1010"/>
          <p:cNvGrpSpPr/>
          <p:nvPr/>
        </p:nvGrpSpPr>
        <p:grpSpPr>
          <a:xfrm>
            <a:off x="12877800" y="4569575"/>
            <a:ext cx="225186" cy="345325"/>
            <a:chOff x="11297849" y="5465116"/>
            <a:chExt cx="225186" cy="342786"/>
          </a:xfrm>
        </p:grpSpPr>
        <p:pic>
          <p:nvPicPr>
            <p:cNvPr id="6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048912" y="7075420"/>
            <a:ext cx="14433777" cy="2456057"/>
            <a:chOff x="2048912" y="7075420"/>
            <a:chExt cx="14433777" cy="2456057"/>
          </a:xfrm>
        </p:grpSpPr>
        <p:grpSp>
          <p:nvGrpSpPr>
            <p:cNvPr id="63" name="그룹 1012"/>
            <p:cNvGrpSpPr/>
            <p:nvPr/>
          </p:nvGrpSpPr>
          <p:grpSpPr>
            <a:xfrm>
              <a:off x="2048912" y="7124700"/>
              <a:ext cx="14433777" cy="2362200"/>
              <a:chOff x="2051938" y="7685687"/>
              <a:chExt cx="14433777" cy="1689852"/>
            </a:xfrm>
          </p:grpSpPr>
          <p:pic>
            <p:nvPicPr>
              <p:cNvPr id="64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51938" y="7685687"/>
                <a:ext cx="14433777" cy="1689852"/>
              </a:xfrm>
              <a:prstGeom prst="rect">
                <a:avLst/>
              </a:prstGeom>
            </p:spPr>
          </p:pic>
        </p:grpSp>
        <p:sp>
          <p:nvSpPr>
            <p:cNvPr id="65" name="Object 44"/>
            <p:cNvSpPr txBox="1"/>
            <p:nvPr/>
          </p:nvSpPr>
          <p:spPr>
            <a:xfrm>
              <a:off x="4646288" y="7075420"/>
              <a:ext cx="8368262" cy="24560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수집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노래가사 코사인유사도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(cosine similarity)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페이지에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</a:t>
              </a:r>
              <a:endPara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 추천 </a:t>
              </a:r>
              <a:r>
                <a:rPr lang="ko-KR" altLang="en-US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</a:t>
              </a:r>
              <a:r>
                <a:rPr lang="en-US" altLang="ko-KR" sz="3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66" name="그룹 1013"/>
            <p:cNvGrpSpPr/>
            <p:nvPr/>
          </p:nvGrpSpPr>
          <p:grpSpPr>
            <a:xfrm>
              <a:off x="3810000" y="7933074"/>
              <a:ext cx="665072" cy="410826"/>
              <a:chOff x="3414204" y="8291216"/>
              <a:chExt cx="665072" cy="410826"/>
            </a:xfrm>
          </p:grpSpPr>
          <p:grpSp>
            <p:nvGrpSpPr>
              <p:cNvPr id="67" name="그룹 1014"/>
              <p:cNvGrpSpPr/>
              <p:nvPr/>
            </p:nvGrpSpPr>
            <p:grpSpPr>
              <a:xfrm>
                <a:off x="3414204" y="8291216"/>
                <a:ext cx="314486" cy="410826"/>
                <a:chOff x="3414204" y="8291216"/>
                <a:chExt cx="314486" cy="410826"/>
              </a:xfrm>
            </p:grpSpPr>
            <p:pic>
              <p:nvPicPr>
                <p:cNvPr id="70" name="Object 4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414204" y="8291216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68" name="그룹 1015"/>
              <p:cNvGrpSpPr/>
              <p:nvPr/>
            </p:nvGrpSpPr>
            <p:grpSpPr>
              <a:xfrm>
                <a:off x="3764789" y="8291216"/>
                <a:ext cx="314486" cy="410826"/>
                <a:chOff x="3764789" y="8291216"/>
                <a:chExt cx="314486" cy="410826"/>
              </a:xfrm>
            </p:grpSpPr>
            <p:pic>
              <p:nvPicPr>
                <p:cNvPr id="69" name="Object 4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64789" y="8291216"/>
                  <a:ext cx="314486" cy="4108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1016"/>
            <p:cNvGrpSpPr/>
            <p:nvPr/>
          </p:nvGrpSpPr>
          <p:grpSpPr>
            <a:xfrm>
              <a:off x="13214223" y="7886700"/>
              <a:ext cx="654177" cy="414635"/>
              <a:chOff x="14541341" y="8355074"/>
              <a:chExt cx="654177" cy="414635"/>
            </a:xfrm>
          </p:grpSpPr>
          <p:grpSp>
            <p:nvGrpSpPr>
              <p:cNvPr id="72" name="그룹 1017"/>
              <p:cNvGrpSpPr/>
              <p:nvPr/>
            </p:nvGrpSpPr>
            <p:grpSpPr>
              <a:xfrm>
                <a:off x="14541341" y="8355074"/>
                <a:ext cx="314486" cy="410826"/>
                <a:chOff x="14541341" y="8355074"/>
                <a:chExt cx="314486" cy="410826"/>
              </a:xfrm>
            </p:grpSpPr>
            <p:pic>
              <p:nvPicPr>
                <p:cNvPr id="75" name="Object 5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541341" y="8355074"/>
                  <a:ext cx="314486" cy="410826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1018"/>
              <p:cNvGrpSpPr/>
              <p:nvPr/>
            </p:nvGrpSpPr>
            <p:grpSpPr>
              <a:xfrm>
                <a:off x="14881031" y="8358883"/>
                <a:ext cx="314486" cy="410826"/>
                <a:chOff x="14881031" y="8358883"/>
                <a:chExt cx="314486" cy="410826"/>
              </a:xfrm>
            </p:grpSpPr>
            <p:pic>
              <p:nvPicPr>
                <p:cNvPr id="74" name="Object 5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881031" y="8358883"/>
                  <a:ext cx="314486" cy="4108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" name="그룹 7"/>
          <p:cNvGrpSpPr/>
          <p:nvPr/>
        </p:nvGrpSpPr>
        <p:grpSpPr>
          <a:xfrm>
            <a:off x="13639800" y="2857500"/>
            <a:ext cx="4008732" cy="3849322"/>
            <a:chOff x="13639800" y="2857500"/>
            <a:chExt cx="4008732" cy="3849322"/>
          </a:xfrm>
        </p:grpSpPr>
        <p:grpSp>
          <p:nvGrpSpPr>
            <p:cNvPr id="49" name="그룹 1002"/>
            <p:cNvGrpSpPr/>
            <p:nvPr/>
          </p:nvGrpSpPr>
          <p:grpSpPr>
            <a:xfrm>
              <a:off x="13639800" y="2857500"/>
              <a:ext cx="4008732" cy="3849322"/>
              <a:chOff x="7228571" y="3544094"/>
              <a:chExt cx="3828571" cy="3813532"/>
            </a:xfrm>
          </p:grpSpPr>
          <p:pic>
            <p:nvPicPr>
              <p:cNvPr id="50" name="Object 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28571" y="3544094"/>
                <a:ext cx="3828571" cy="3813532"/>
              </a:xfrm>
              <a:prstGeom prst="rect">
                <a:avLst/>
              </a:prstGeom>
            </p:spPr>
          </p:pic>
        </p:grpSp>
        <p:sp>
          <p:nvSpPr>
            <p:cNvPr id="60" name="Object 37"/>
            <p:cNvSpPr txBox="1"/>
            <p:nvPr/>
          </p:nvSpPr>
          <p:spPr>
            <a:xfrm>
              <a:off x="14273641" y="3543300"/>
              <a:ext cx="2947559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What?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사용자가 듣고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싶은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비슷한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잘 알려지지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않는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다른 사람들이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듣는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76" name="그룹 1005"/>
            <p:cNvGrpSpPr/>
            <p:nvPr/>
          </p:nvGrpSpPr>
          <p:grpSpPr>
            <a:xfrm>
              <a:off x="16369483" y="3050574"/>
              <a:ext cx="1154997" cy="1041544"/>
              <a:chOff x="8535409" y="3610938"/>
              <a:chExt cx="1307511" cy="1238177"/>
            </a:xfrm>
          </p:grpSpPr>
          <p:pic>
            <p:nvPicPr>
              <p:cNvPr id="77" name="Object 1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5409" y="3610938"/>
                <a:ext cx="1307511" cy="1238177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4800600" y="3571266"/>
            <a:ext cx="3594361" cy="2709592"/>
            <a:chOff x="4940039" y="3571266"/>
            <a:chExt cx="3594361" cy="2709592"/>
          </a:xfrm>
        </p:grpSpPr>
        <p:grpSp>
          <p:nvGrpSpPr>
            <p:cNvPr id="47" name="그룹 1006"/>
            <p:cNvGrpSpPr/>
            <p:nvPr/>
          </p:nvGrpSpPr>
          <p:grpSpPr>
            <a:xfrm>
              <a:off x="5201212" y="3571266"/>
              <a:ext cx="3066043" cy="2709592"/>
              <a:chOff x="11638703" y="4415873"/>
              <a:chExt cx="2565442" cy="2375442"/>
            </a:xfrm>
          </p:grpSpPr>
          <p:pic>
            <p:nvPicPr>
              <p:cNvPr id="78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638703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55" name="Object 37"/>
            <p:cNvSpPr txBox="1"/>
            <p:nvPr/>
          </p:nvSpPr>
          <p:spPr>
            <a:xfrm>
              <a:off x="4940039" y="3924300"/>
              <a:ext cx="3594361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우리 </a:t>
              </a: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능력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할 수 있는 </a:t>
              </a:r>
              <a:endPara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 필요</a:t>
              </a:r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3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Melon </a:t>
            </a:r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8497" y="370397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046223" y="529140"/>
            <a:ext cx="8729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02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657259"/>
            <a:ext cx="6248400" cy="8092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1866900"/>
            <a:ext cx="8255190" cy="76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7067" y="878738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4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77" y="3081932"/>
            <a:ext cx="5209524" cy="6553571"/>
            <a:chOff x="12123810" y="3160714"/>
            <a:chExt cx="5209524" cy="6553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810" y="3160714"/>
              <a:ext cx="5209524" cy="6553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2381" y="3018155"/>
            <a:ext cx="5316667" cy="6696131"/>
            <a:chOff x="6502381" y="3018155"/>
            <a:chExt cx="5316667" cy="6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3160714"/>
            <a:ext cx="5178571" cy="6553571"/>
            <a:chOff x="952381" y="3160714"/>
            <a:chExt cx="5178571" cy="655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3160714"/>
              <a:ext cx="5178571" cy="6553571"/>
            </a:xfrm>
            <a:prstGeom prst="rect">
              <a:avLst/>
            </a:prstGeom>
          </p:spPr>
        </p:pic>
      </p:grpSp>
      <p:sp>
        <p:nvSpPr>
          <p:cNvPr id="26" name="Object 61"/>
          <p:cNvSpPr txBox="1"/>
          <p:nvPr/>
        </p:nvSpPr>
        <p:spPr>
          <a:xfrm>
            <a:off x="1424015" y="5365968"/>
            <a:ext cx="423530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1964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년 부터 </a:t>
            </a:r>
            <a:r>
              <a:rPr lang="en-US" altLang="ko-KR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2022 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까지</a:t>
            </a:r>
            <a:endParaRPr lang="en-US" altLang="ko-KR" sz="32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32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 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ko-KR" altLang="en-US" sz="3200" kern="0" dirty="0" err="1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인기순으로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endParaRPr lang="en-US" altLang="ko-KR" sz="3200" kern="0" dirty="0" smtClean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pPr algn="ctr"/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최대 </a:t>
            </a:r>
            <a:r>
              <a:rPr lang="en-US" altLang="ko-KR" sz="3200" kern="0" dirty="0" smtClean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50</a:t>
            </a:r>
            <a:r>
              <a:rPr lang="ko-KR" altLang="en-US" sz="32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곡 </a:t>
            </a:r>
            <a:endParaRPr lang="en-US" sz="32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sp>
        <p:nvSpPr>
          <p:cNvPr id="28" name="Object 62"/>
          <p:cNvSpPr txBox="1"/>
          <p:nvPr/>
        </p:nvSpPr>
        <p:spPr>
          <a:xfrm>
            <a:off x="1361154" y="3958063"/>
            <a:ext cx="38752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“”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연도별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Object 61"/>
          <p:cNvSpPr txBox="1"/>
          <p:nvPr/>
        </p:nvSpPr>
        <p:spPr>
          <a:xfrm>
            <a:off x="7241008" y="4488865"/>
            <a:ext cx="4024843" cy="273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발라드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댄스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랩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힙합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,R&amp;B/Soul,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인디음악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메달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포크</a:t>
            </a:r>
          </a:p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그외장르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ost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국내뮤지컬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국내영화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드라마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인기순으로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최대 </a:t>
            </a:r>
            <a:r>
              <a:rPr lang="en-US" altLang="ko-KR" sz="2400" dirty="0">
                <a:solidFill>
                  <a:srgbClr val="FF72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500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</a:p>
          <a:p>
            <a:endParaRPr lang="en-US" sz="28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sp>
        <p:nvSpPr>
          <p:cNvPr id="33" name="Object 62"/>
          <p:cNvSpPr txBox="1"/>
          <p:nvPr/>
        </p:nvSpPr>
        <p:spPr>
          <a:xfrm>
            <a:off x="7155507" y="3622984"/>
            <a:ext cx="27281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“”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장르별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Object 62"/>
          <p:cNvSpPr txBox="1"/>
          <p:nvPr/>
        </p:nvSpPr>
        <p:spPr>
          <a:xfrm>
            <a:off x="13182600" y="3685082"/>
            <a:ext cx="40296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 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“”</a:t>
            </a:r>
            <a:r>
              <a:rPr lang="ko-KR" alt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플레이리스트 </a:t>
            </a:r>
            <a:r>
              <a:rPr lang="en-US" sz="4800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"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Object 61"/>
          <p:cNvSpPr txBox="1"/>
          <p:nvPr/>
        </p:nvSpPr>
        <p:spPr>
          <a:xfrm>
            <a:off x="13149943" y="4989666"/>
            <a:ext cx="396240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 테마당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200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기분전환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비오는날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드라이브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한강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sz="2000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9" y="6941071"/>
            <a:ext cx="4867753" cy="2149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40" y="7007012"/>
            <a:ext cx="4875761" cy="2315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43" y="6950560"/>
            <a:ext cx="4840347" cy="2372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8122" y="3416314"/>
            <a:ext cx="4012305" cy="4553500"/>
          </a:xfrm>
          <a:prstGeom prst="rect">
            <a:avLst/>
          </a:prstGeom>
        </p:spPr>
      </p:pic>
      <p:grpSp>
        <p:nvGrpSpPr>
          <p:cNvPr id="33" name="그룹 1005"/>
          <p:cNvGrpSpPr/>
          <p:nvPr/>
        </p:nvGrpSpPr>
        <p:grpSpPr>
          <a:xfrm>
            <a:off x="7239211" y="3505562"/>
            <a:ext cx="4012305" cy="4553500"/>
            <a:chOff x="837219" y="847619"/>
            <a:chExt cx="4012305" cy="4553500"/>
          </a:xfrm>
        </p:grpSpPr>
        <p:pic>
          <p:nvPicPr>
            <p:cNvPr id="3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3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3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7065" y="801545"/>
            <a:ext cx="101517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데이터 </a:t>
            </a:r>
            <a:r>
              <a:rPr lang="ko-KR" altLang="en-US" sz="6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갯수</a:t>
            </a:r>
            <a:endParaRPr 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906020" y="4019761"/>
            <a:ext cx="3337567" cy="3346607"/>
            <a:chOff x="12429667" y="4067531"/>
            <a:chExt cx="3337567" cy="3346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429667" y="4067531"/>
              <a:ext cx="3337567" cy="3346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645502" y="4820201"/>
            <a:ext cx="324664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3845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Object 30"/>
          <p:cNvSpPr txBox="1"/>
          <p:nvPr/>
        </p:nvSpPr>
        <p:spPr>
          <a:xfrm>
            <a:off x="1784697" y="5189532"/>
            <a:ext cx="32466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800" kern="0" spc="-400" dirty="0" smtClean="0">
                <a:solidFill>
                  <a:srgbClr val="FF725D"/>
                </a:solidFill>
                <a:latin typeface="배달의민족 주아" panose="02020603020101020101" pitchFamily="18" charset="-127"/>
              </a:rPr>
              <a:t>6243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1005"/>
          <p:cNvGrpSpPr/>
          <p:nvPr/>
        </p:nvGrpSpPr>
        <p:grpSpPr>
          <a:xfrm>
            <a:off x="12420600" y="3464836"/>
            <a:ext cx="4012305" cy="4553500"/>
            <a:chOff x="837219" y="847619"/>
            <a:chExt cx="4012305" cy="4553500"/>
          </a:xfrm>
        </p:grpSpPr>
        <p:pic>
          <p:nvPicPr>
            <p:cNvPr id="4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19" y="847619"/>
              <a:ext cx="4012305" cy="4553500"/>
            </a:xfrm>
            <a:prstGeom prst="rect">
              <a:avLst/>
            </a:prstGeom>
          </p:spPr>
        </p:pic>
        <p:grpSp>
          <p:nvGrpSpPr>
            <p:cNvPr id="45" name="그룹 1006"/>
            <p:cNvGrpSpPr/>
            <p:nvPr/>
          </p:nvGrpSpPr>
          <p:grpSpPr>
            <a:xfrm>
              <a:off x="1174588" y="1434660"/>
              <a:ext cx="3337567" cy="3346607"/>
              <a:chOff x="1174588" y="1434660"/>
              <a:chExt cx="3337567" cy="3346607"/>
            </a:xfrm>
          </p:grpSpPr>
          <p:pic>
            <p:nvPicPr>
              <p:cNvPr id="46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588" y="1434660"/>
                <a:ext cx="3337567" cy="3346607"/>
              </a:xfrm>
              <a:prstGeom prst="rect">
                <a:avLst/>
              </a:prstGeom>
            </p:spPr>
          </p:pic>
        </p:grpSp>
      </p:grpSp>
      <p:sp>
        <p:nvSpPr>
          <p:cNvPr id="47" name="Object 30"/>
          <p:cNvSpPr txBox="1"/>
          <p:nvPr/>
        </p:nvSpPr>
        <p:spPr>
          <a:xfrm>
            <a:off x="12848888" y="4912534"/>
            <a:ext cx="324664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list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내의 곡</a:t>
            </a:r>
            <a:endParaRPr lang="en-US" sz="3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4800" dirty="0" smtClean="0">
                <a:solidFill>
                  <a:srgbClr val="7E93E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60271</a:t>
            </a:r>
            <a:r>
              <a:rPr 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8165" y="7969814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추천시스템에 활용할 분석 데이터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57046" y="8043122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대중적인 테마 분석 데이터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44600" y="805906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구현 데이터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8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619" y="323338"/>
            <a:ext cx="101517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 장르 분포도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76301"/>
            <a:ext cx="18745200" cy="8644000"/>
            <a:chOff x="2723" y="2152397"/>
            <a:chExt cx="8378229" cy="7561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723" y="2152397"/>
              <a:ext cx="8378229" cy="7561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2807" y="383300"/>
            <a:ext cx="789966" cy="738547"/>
            <a:chOff x="12732830" y="2519925"/>
            <a:chExt cx="1200907" cy="11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2830" y="2519925"/>
              <a:ext cx="1200907" cy="112274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320533" y="542043"/>
            <a:ext cx="8729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FFFFFF"/>
                </a:solidFill>
                <a:latin typeface="배달의민족 주아" panose="02020603020101020101" pitchFamily="18" charset="-127"/>
                <a:cs typeface="NanumSquareRoundOTF ExtraBold" pitchFamily="34" charset="0"/>
              </a:rPr>
              <a:t>01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4" y="1749166"/>
            <a:ext cx="4882906" cy="3895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1717784"/>
            <a:ext cx="4928626" cy="38953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5" y="1717784"/>
            <a:ext cx="4355955" cy="3895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36" y="5806712"/>
            <a:ext cx="4766744" cy="38325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00" y="5743947"/>
            <a:ext cx="4928626" cy="38953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6" y="5743946"/>
            <a:ext cx="4355954" cy="38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7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1245</Words>
  <Application>Microsoft Office PowerPoint</Application>
  <PresentationFormat>사용자 지정</PresentationFormat>
  <Paragraphs>250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?? ??</vt:lpstr>
      <vt:lpstr>NanumSquareRoundOTF Bold</vt:lpstr>
      <vt:lpstr>NanumSquareRoundOTF ExtraBold</vt:lpstr>
      <vt:lpstr>NanumSquareRoundOTF Regular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YONSAI</cp:lastModifiedBy>
  <cp:revision>59</cp:revision>
  <dcterms:created xsi:type="dcterms:W3CDTF">2023-05-29T11:18:41Z</dcterms:created>
  <dcterms:modified xsi:type="dcterms:W3CDTF">2023-06-08T08:40:38Z</dcterms:modified>
</cp:coreProperties>
</file>